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Garamond-bold.fntdata"/><Relationship Id="rId10" Type="http://schemas.openxmlformats.org/officeDocument/2006/relationships/slide" Target="slides/slide5.xml"/><Relationship Id="rId21" Type="http://schemas.openxmlformats.org/officeDocument/2006/relationships/font" Target="fonts/Garamond-regular.fntdata"/><Relationship Id="rId13" Type="http://schemas.openxmlformats.org/officeDocument/2006/relationships/slide" Target="slides/slide8.xml"/><Relationship Id="rId24" Type="http://schemas.openxmlformats.org/officeDocument/2006/relationships/font" Target="fonts/Garamond-boldItalic.fntdata"/><Relationship Id="rId12" Type="http://schemas.openxmlformats.org/officeDocument/2006/relationships/slide" Target="slides/slide7.xml"/><Relationship Id="rId23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210"/>
              <a:buChar char="•"/>
            </a:pPr>
            <a:r>
              <a:rPr lang="en-GB" sz="1210"/>
              <a:t>FIAP - as a new commitment, FGC was mentioned for the first time; </a:t>
            </a:r>
            <a:endParaRPr b="0" i="0" sz="1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8" name="Google Shape;16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map illustrates where FGC takes place worldwide.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is practised in 27 African countries, with the highest prevalence in countries such as Somalia, Sudan, Egypt and Mali.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is also practiced in the Middle East - in countries such as Yemen, Iraq and Oman.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is also practiced in Asia, including Indonesia (where 49% of girls have been cut), Malaysia and Thailand.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important to note that FGC is practised within ethnic groups and not necessarily universally in these countries. Severity also varies between groups.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practiced at all social classes and levels of education.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is generally done by traditional practitioners however, in countries such as Egypt, 77% of FGC is performed by doctors and other health workers. In Indonesia, over 50% of FGC is performed by health workers. This is known as the medicalisation of FGC, However, the “medicalization” of  FGC-which is wilful damage to healthy organs for non-therapeutic reasons – is unethical; the performance of FGC by a health professional is a violation of the ethical code governing health practice, which specifically requires that physicians, nurses and midwives “do not harm”.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is classified into 4 categories. Type 1-3 increase in severity.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1 involves removal of the clitoris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2 is removal of the clitoris and labia minora with or without excision of the labia majora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3 is also known as infibulation where in addition to Type 2, the vaginal orifice is narrowed leaving a tiny hole to facilitate menstruation and urination. This hole can sometimes be the size of a matchstick head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4 encompasses all other non-medical procedures such as piercing and scraping.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estimated that most cases are type 1, 2 and 4, with type 3 accounting for approximately 15% of all cases.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note that although slide A says ‘normal’ this is a subjective opinion and should really be called ‘uncut’ as what is ‘normal’ will vary. For communities that cut their girls, the other slides may be seen as normal.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complications and their severity differ with type of FGC performed. Mention CM</a:t>
            </a:r>
            <a:r>
              <a:rPr lang="en-GB"/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pain, fear and shock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lacerations in additional to the intended cuts, e.g. on the vagina, urethra, anus, thighs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 or anaemia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Haemorrhage – can lead to death</a:t>
            </a:r>
            <a:endParaRPr/>
          </a:p>
          <a:p>
            <a:pPr indent="0" lvl="1" marL="42203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10 days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Infections – tetanus, septicaemia, hepatitis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Urinary retention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 to infibulate – must be cut again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infection</a:t>
            </a:r>
            <a:endParaRPr/>
          </a:p>
          <a:p>
            <a:pPr indent="0" lvl="1" marL="42203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pain - menstrual blood cannot escape, stagnates and causes infection and inflammation</a:t>
            </a:r>
            <a:endParaRPr/>
          </a:p>
          <a:p>
            <a:pPr indent="-263770" lvl="1" marL="685801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 UTIs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slide is quite information laden but essentially the short term complications are: severe pain and shock, haemorrhage, sepsis, open genital sores, urine retention, HIV and Hep B infection and death.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complications are: chronic pelvic inflammatory disease, subfertility, excessive scar tissue, complications in pregnancy/childbirth, sexual dysfunction, and psychological issues including PTSD. It can be next to impossible for a woman with Type 3 FGC to have sexual intercourse and it would be necessary to de-infibulate the woman on her wedding night. Her husband may need to forcibly penetrate her or she may need another cut, adding to the psychological and physical trauma. 	</a:t>
            </a:r>
            <a:endParaRPr/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OrchidProject\Dropbox\Communications\Orchid Project logos &amp; designs\JPEG logos\orchid stripe.jp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7272"/>
            <a:ext cx="9144000" cy="44196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243201" y="3755323"/>
            <a:ext cx="6400800" cy="8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info@orchidproject.org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071" y="913821"/>
            <a:ext cx="6477858" cy="258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-151350" y="266400"/>
            <a:ext cx="6270300" cy="7035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  International efforts to end FGC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08650" y="1205100"/>
            <a:ext cx="85530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UNICEF/UNFPA Joint Programme “Female Genital Mutilation/Cutting (FGM/C): Accelerating Change” (2008 – ongoing)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 Dept. for International Development invested £35 million (2013)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34290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General Assembly Resolution (2012 and 2014) to ban FGM/C worldwide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Development Goals (2015) - under Goal 5 for Gender Equality lies: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1" marL="74295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5.3 </a:t>
            </a:r>
            <a:r>
              <a:rPr b="0" i="1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0" i="1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 all harmful practices, such as child, early and forced marriage and female genital mutilations”</a:t>
            </a:r>
            <a:endParaRPr b="0" baseline="3000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 41: </a:t>
            </a:r>
            <a:r>
              <a:rPr b="0" i="1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“Percentage of girls and women aged 15-49 years who have undergone FGM/C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</a:pPr>
            <a:r>
              <a:rPr b="0" i="0" lang="en-GB" sz="1800" u="none" cap="none" strike="noStrike">
                <a:solidFill>
                  <a:srgbClr val="40404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Sustainable Development Summit in 2016 - 193 nations agreed to new global target to end FGC by 2030</a:t>
            </a:r>
            <a:endParaRPr b="0" i="0" sz="1800" u="none" cap="none" strike="noStrike">
              <a:solidFill>
                <a:srgbClr val="40404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0404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78447" lvl="0" marL="342900" marR="0" rtl="0" algn="l">
              <a:lnSpc>
                <a:spcPct val="8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None/>
            </a:pPr>
            <a:r>
              <a:t/>
            </a:r>
            <a:endParaRPr b="0" i="0" sz="101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447" lvl="0" marL="342900" marR="0" rtl="0" algn="l">
              <a:lnSpc>
                <a:spcPct val="8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None/>
            </a:pPr>
            <a:r>
              <a:t/>
            </a:r>
            <a:endParaRPr b="0" i="0" sz="101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447" lvl="0" marL="342900" marR="0" rtl="0" algn="l">
              <a:lnSpc>
                <a:spcPct val="8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None/>
            </a:pPr>
            <a:r>
              <a:t/>
            </a:r>
            <a:endParaRPr b="0" i="0" sz="101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447" lvl="0" marL="342900" marR="0" rtl="0" algn="l">
              <a:lnSpc>
                <a:spcPct val="8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None/>
            </a:pPr>
            <a:r>
              <a:t/>
            </a:r>
            <a:endParaRPr b="0" i="0" sz="101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447" lvl="0" marL="342900" marR="0" rtl="0" algn="l">
              <a:lnSpc>
                <a:spcPct val="8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None/>
            </a:pPr>
            <a:r>
              <a:t/>
            </a:r>
            <a:endParaRPr b="0" i="0" sz="101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294450" y="266400"/>
            <a:ext cx="2420100" cy="791100"/>
          </a:xfrm>
          <a:prstGeom prst="rect">
            <a:avLst/>
          </a:prstGeom>
          <a:solidFill>
            <a:srgbClr val="F99D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UNICEF/UNFPA donors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Austria ◦ Iceland ◦ Ireland ◦ Italy ◦ Germany ◦ Luxembourg ◦ Norway ◦ Sweden ◦ Switzerland ◦ UK ◦ Private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82350" y="6067500"/>
            <a:ext cx="8979300" cy="5706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latest UNICEF/UNFPA figures project that the current estimates of 3.9 million girls undergoing FGC each year will rise to 4.6 million by 2030, unless massively scaled-up efforts are taken urgently to prevent that from happening.</a:t>
            </a:r>
            <a:endParaRPr b="0" i="1" sz="1400" u="none" cap="none" strike="noStrik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539550" y="1412775"/>
            <a:ext cx="8496900" cy="4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Vision: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world free from female genital cutting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Mission: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foster and accelerate abandonment of FGC around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achieve this by: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Advocating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ensure that stakeholders prioritise and resource an end to FGC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b="0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and the potential to end the practice within a generation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Partnering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organisations that deliver a sustainable, proven end to FGC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-108519" y="198401"/>
            <a:ext cx="9433048" cy="766683"/>
          </a:xfrm>
          <a:prstGeom prst="rect">
            <a:avLst/>
          </a:prstGeom>
          <a:solidFill>
            <a:srgbClr val="B8AB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323"/>
              <a:buFont typeface="Calibri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About Orchid Project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6839625" y="6198275"/>
            <a:ext cx="22011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75" y="5949275"/>
            <a:ext cx="1765391" cy="7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-58363"/>
            <a:ext cx="7899841" cy="691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1259632" y="4293096"/>
            <a:ext cx="3672408" cy="1846659"/>
          </a:xfrm>
          <a:prstGeom prst="rect">
            <a:avLst/>
          </a:prstGeom>
          <a:solidFill>
            <a:srgbClr val="9582AA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Young male Maasai “Morans” sing about FGC and human rights on an awareness raising performance tour around Loita Hills, South Kenya through work with our partner SAFE Maa.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0249"/>
            <a:ext cx="9180512" cy="610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5220072" y="4509120"/>
            <a:ext cx="3672408" cy="1261884"/>
          </a:xfrm>
          <a:prstGeom prst="rect">
            <a:avLst/>
          </a:prstGeom>
          <a:solidFill>
            <a:srgbClr val="9582AA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FGC abandonment declaration in Thiara, Kolda region of Southern Senegal through work with Orchid Project’s partner, Tostan.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-108525" y="198400"/>
            <a:ext cx="6165300" cy="766800"/>
          </a:xfrm>
          <a:prstGeom prst="rect">
            <a:avLst/>
          </a:prstGeom>
          <a:solidFill>
            <a:srgbClr val="B8AB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323"/>
              <a:buFont typeface="Calibri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 Orchid Project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4963" l="26374" r="27556" t="14563"/>
          <a:stretch/>
        </p:blipFill>
        <p:spPr>
          <a:xfrm>
            <a:off x="144572" y="1368727"/>
            <a:ext cx="2771244" cy="38726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 b="6238" l="26374" r="27556" t="14027"/>
          <a:stretch/>
        </p:blipFill>
        <p:spPr>
          <a:xfrm>
            <a:off x="6183319" y="1465781"/>
            <a:ext cx="2796902" cy="38726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03" name="Google Shape;203;p26"/>
          <p:cNvSpPr txBox="1"/>
          <p:nvPr/>
        </p:nvSpPr>
        <p:spPr>
          <a:xfrm>
            <a:off x="6199914" y="5459269"/>
            <a:ext cx="27077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Countries of opportunity: Kenya, Nigeria, Burkina Faso, Tanzania, Somalia.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5">
            <a:alphaModFix/>
          </a:blip>
          <a:srcRect b="27600" l="39728" r="40550" t="21121"/>
          <a:stretch/>
        </p:blipFill>
        <p:spPr>
          <a:xfrm>
            <a:off x="3227057" y="1417228"/>
            <a:ext cx="2614606" cy="38241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05" name="Google Shape;205;p26"/>
          <p:cNvSpPr txBox="1"/>
          <p:nvPr/>
        </p:nvSpPr>
        <p:spPr>
          <a:xfrm>
            <a:off x="3133865" y="5459270"/>
            <a:ext cx="27077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Somaliland baseline research with SOFHA, Population Council, Norad and Orchid Project.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236288" y="5459269"/>
            <a:ext cx="27077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Somaliland baseline research with ActionAid.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6343750" y="198400"/>
            <a:ext cx="2420100" cy="766800"/>
          </a:xfrm>
          <a:prstGeom prst="rect">
            <a:avLst/>
          </a:prstGeom>
          <a:solidFill>
            <a:srgbClr val="F99D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baseline study into Kenyan attitudes towards FGC will be released by Orchid Project in the coming months.</a:t>
            </a: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2995200" y="2679600"/>
            <a:ext cx="3153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71588D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b="0" i="0" sz="5500" u="none" cap="none" strike="noStrike">
              <a:solidFill>
                <a:srgbClr val="715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50" y="5654525"/>
            <a:ext cx="2194975" cy="8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6598175" y="6139075"/>
            <a:ext cx="22587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71588D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1" i="0" sz="1600" u="none" cap="none" strike="noStrike">
              <a:solidFill>
                <a:srgbClr val="715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6449662" y="6119704"/>
            <a:ext cx="24018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71588D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1" i="0" sz="1600" u="none" cap="none" strike="noStrike">
              <a:solidFill>
                <a:srgbClr val="7158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11560" y="1586717"/>
            <a:ext cx="58380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FGC?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FGC happen?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FGC on the lives of women and girls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FGC practised and how can it end?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efforts to end FGC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Orchid Project and our grassroots partners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-40981" y="295922"/>
            <a:ext cx="9900592" cy="703385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323"/>
              <a:buFont typeface="Calibri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   Agenda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675" y="5849625"/>
            <a:ext cx="2039900" cy="8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51692" y="685800"/>
            <a:ext cx="5838092" cy="633046"/>
          </a:xfrm>
          <a:prstGeom prst="rect">
            <a:avLst/>
          </a:prstGeom>
          <a:solidFill>
            <a:srgbClr val="9582AA">
              <a:alpha val="5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rgbClr val="E5DF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0" y="615461"/>
            <a:ext cx="9900592" cy="703385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323"/>
              <a:buFont typeface="Calibri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What is FGC?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388658" y="1536900"/>
            <a:ext cx="4084640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is the removal of a girl’s external genitals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/>
              <a:t>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health benefits</a:t>
            </a:r>
            <a:r>
              <a:rPr lang="en-GB" sz="1600"/>
              <a:t>.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/>
              <a:t>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 endorsed by any religion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 million girls at risk in the next 12 months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 million women a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ffected</a:t>
            </a:r>
            <a:r>
              <a:rPr lang="en-GB" sz="1600"/>
              <a:t> in at least 45 countries (only 30 countries report national data to UNICEF and UNFPA)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/>
              <a:t>On average, girls are cut under the age of 5 years old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875750" y="6201775"/>
            <a:ext cx="30318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Sources: UNICEF and UNFPA 2018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001169_jcv_sen-636 (1).jpg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0825" y="1750894"/>
            <a:ext cx="3890267" cy="3197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553600" y="5154771"/>
            <a:ext cx="84249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“All procedures that involve partial or total removal of the external female genitalia, or other injury to the female genital organs for non-medical reasons” -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75" y="5949275"/>
            <a:ext cx="1765391" cy="7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1750"/>
            <a:ext cx="9144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467544" y="1782826"/>
            <a:ext cx="8440614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I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(Clitoridectomy)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Partial or total removal of the clitoris and/or the prepuce (clitoridectomy). </a:t>
            </a: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II (Excision)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Partial or total removal of the clitoris and/or the labia minora, with or without excision of the labia majora.</a:t>
            </a: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III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(Infibulation) 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Narrowing of the vaginal orifice with creation of a covering seal by cutting and appositioning the labia minora and/or the labia majora, with or without excision of the clitoris.  </a:t>
            </a: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IV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All other harmful procedures to the female genitalia for non-medical purposes, for example: pricking, piercing, incising, scraping and cauterization.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0" y="615461"/>
            <a:ext cx="9324528" cy="703385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323"/>
              <a:buFont typeface="Calibri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  Types of FGC (WHO classification)</a:t>
            </a:r>
            <a:endParaRPr/>
          </a:p>
        </p:txBody>
      </p:sp>
      <p:pic>
        <p:nvPicPr>
          <p:cNvPr descr="orchid stripe.jp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93" y="5904038"/>
            <a:ext cx="8440615" cy="30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351692" y="6101862"/>
            <a:ext cx="2401876" cy="376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rPr b="0" i="0" lang="en-GB" sz="1845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83568" y="4437112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 for FGC around the world include: sunna, tahor, khatna, kisasa, female genital mutilation (FGM), female circumcision, cutting, excision.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4079631" y="1683426"/>
            <a:ext cx="4642338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273632"/>
            <a:ext cx="6768752" cy="631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6839625" y="6198275"/>
            <a:ext cx="22011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575" y="5949275"/>
            <a:ext cx="1765391" cy="7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51692" y="1925372"/>
            <a:ext cx="4587026" cy="3656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genital cutting is widely recognised as a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violation of the human rights of girls and women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contravenes a number of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and regional treaties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conventions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 violates human rights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 of equality and non-discrimination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basis of sex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severe health consequences caused by FGC contravene the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right to health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some cases, FGC can lead to death, which affects the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to life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Arial"/>
              <a:buNone/>
            </a:pPr>
            <a:r>
              <a:t/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-51101" y="425852"/>
            <a:ext cx="9505056" cy="703385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Human rights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rchid stripe.jpg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93" y="5904038"/>
            <a:ext cx="8440615" cy="30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351692" y="6101862"/>
            <a:ext cx="2401876" cy="376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rPr b="0" i="0" lang="en-GB" sz="1845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92080" y="1389387"/>
            <a:ext cx="3305908" cy="4478149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FGC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contravenes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Universal Declaration of Human Rights (1948)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Convention on the Rights of the Child (1989)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Convention on the Elimination of All Forms of Discrimination against Women (CEDAW) (1979)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African Charter on Human and Peoples’ Rights (Banjul Charter) including its Protocol on the Rights of Women (1998)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b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African Charter on the Rights and Welfare of the Child (1999)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-360594" y="312088"/>
            <a:ext cx="9865200" cy="7035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   Why does FGC happen and how can it end?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1500" y="1483425"/>
            <a:ext cx="7813500" cy="46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Although FGC is a violation of human rights, families decide to cut their daughters for a wide variety of reasons including: misconception that FGC is religiously mandated; to preserve virginity/suppress female sexuality; beliefs around hygiene and cleanliness.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b="1" i="0" lang="en-GB" sz="1800" u="none" cap="none" strike="noStrike">
                <a:solidFill>
                  <a:srgbClr val="F99D1E"/>
                </a:solidFill>
                <a:latin typeface="Calibri"/>
                <a:ea typeface="Calibri"/>
                <a:cs typeface="Calibri"/>
                <a:sym typeface="Calibri"/>
              </a:rPr>
              <a:t>FGC is a social norm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 in place by a whole community. It is difficult for one person or family to decide on their own to abandon the practice.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Orchid Project has seen that the most effective method of empowering communities to abandon FGC is through a holistic, human rights-led approach that includes non-judgmental, open dialogue.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839625" y="6198275"/>
            <a:ext cx="22011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www.orchidproject.org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75" y="5949275"/>
            <a:ext cx="1765391" cy="7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-360594" y="223438"/>
            <a:ext cx="9865200" cy="7035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0" i="0" lang="en-GB" sz="3323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     The 6 Elements of Abandonment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575" y="1217675"/>
            <a:ext cx="7130225" cy="504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7179300" y="6215425"/>
            <a:ext cx="17505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Source: UNICEF, 2007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